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59" r:id="rId7"/>
    <p:sldId id="265" r:id="rId8"/>
    <p:sldId id="269" r:id="rId9"/>
    <p:sldId id="268" r:id="rId10"/>
    <p:sldId id="266" r:id="rId11"/>
    <p:sldId id="267" r:id="rId12"/>
    <p:sldId id="270" r:id="rId13"/>
    <p:sldId id="271" r:id="rId14"/>
    <p:sldId id="258"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C0B03-FA32-40BD-A8B0-1A3E6E3A7BDA}" type="datetimeFigureOut">
              <a:rPr lang="en-GB" smtClean="0"/>
              <a:pPr/>
              <a:t>18/02/2016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0B4C66-FFEC-4357-B3E7-B597176DA29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C0B03-FA32-40BD-A8B0-1A3E6E3A7BDA}" type="datetimeFigureOut">
              <a:rPr lang="en-GB" smtClean="0"/>
              <a:pPr/>
              <a:t>18/02/2016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4C66-FFEC-4357-B3E7-B597176DA29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environmentalhealth@rbkc.gov.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err="1" smtClean="0"/>
              <a:t>StQW</a:t>
            </a:r>
            <a:r>
              <a:rPr lang="en-GB" dirty="0" smtClean="0"/>
              <a:t> Neighbourhood Forum and St Helens Residents Association</a:t>
            </a:r>
            <a:endParaRPr lang="en-GB" dirty="0"/>
          </a:p>
        </p:txBody>
      </p:sp>
      <p:sp>
        <p:nvSpPr>
          <p:cNvPr id="5" name="Subtitle 4"/>
          <p:cNvSpPr>
            <a:spLocks noGrp="1"/>
          </p:cNvSpPr>
          <p:nvPr>
            <p:ph type="subTitle" idx="1"/>
          </p:nvPr>
        </p:nvSpPr>
        <p:spPr/>
        <p:txBody>
          <a:bodyPr/>
          <a:lstStyle/>
          <a:p>
            <a:r>
              <a:rPr lang="en-GB" dirty="0" smtClean="0"/>
              <a:t>Open Meeting</a:t>
            </a:r>
          </a:p>
          <a:p>
            <a:r>
              <a:rPr lang="en-GB" dirty="0" smtClean="0"/>
              <a:t>18</a:t>
            </a:r>
            <a:r>
              <a:rPr lang="en-GB" baseline="30000" dirty="0" smtClean="0"/>
              <a:t>th</a:t>
            </a:r>
            <a:r>
              <a:rPr lang="en-GB" dirty="0" smtClean="0"/>
              <a:t> February 2016</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3568" y="281502"/>
            <a:ext cx="7977680" cy="5811794"/>
          </a:xfrm>
          <a:prstGeom prst="rect">
            <a:avLst/>
          </a:prstGeom>
          <a:noFill/>
          <a:ln w="9525">
            <a:noFill/>
            <a:miter lim="800000"/>
            <a:headEnd/>
            <a:tailEnd/>
          </a:ln>
        </p:spPr>
      </p:pic>
      <p:sp>
        <p:nvSpPr>
          <p:cNvPr id="5" name="TextBox 4"/>
          <p:cNvSpPr txBox="1"/>
          <p:nvPr/>
        </p:nvSpPr>
        <p:spPr>
          <a:xfrm>
            <a:off x="2555776" y="6309320"/>
            <a:ext cx="4320480" cy="369332"/>
          </a:xfrm>
          <a:prstGeom prst="rect">
            <a:avLst/>
          </a:prstGeom>
          <a:noFill/>
        </p:spPr>
        <p:txBody>
          <a:bodyPr wrap="square" rtlCol="0">
            <a:spAutoFit/>
          </a:bodyPr>
          <a:lstStyle/>
          <a:p>
            <a:r>
              <a:rPr lang="en-GB" dirty="0" smtClean="0"/>
              <a:t>           Proposed ‘Old Oak Walk’</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67544" y="332657"/>
            <a:ext cx="8064896" cy="5911824"/>
          </a:xfrm>
          <a:prstGeom prst="rect">
            <a:avLst/>
          </a:prstGeom>
          <a:noFill/>
          <a:ln w="9525">
            <a:noFill/>
            <a:miter lim="800000"/>
            <a:headEnd/>
            <a:tailEnd/>
          </a:ln>
        </p:spPr>
      </p:pic>
      <p:sp>
        <p:nvSpPr>
          <p:cNvPr id="5" name="TextBox 4"/>
          <p:cNvSpPr txBox="1"/>
          <p:nvPr/>
        </p:nvSpPr>
        <p:spPr>
          <a:xfrm>
            <a:off x="3131840" y="6381328"/>
            <a:ext cx="3384376" cy="369332"/>
          </a:xfrm>
          <a:prstGeom prst="rect">
            <a:avLst/>
          </a:prstGeom>
          <a:noFill/>
        </p:spPr>
        <p:txBody>
          <a:bodyPr wrap="square" rtlCol="0">
            <a:spAutoFit/>
          </a:bodyPr>
          <a:lstStyle/>
          <a:p>
            <a:r>
              <a:rPr lang="en-GB" dirty="0" smtClean="0"/>
              <a:t>Proposed ‘Grand Union Square’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dirty="0" smtClean="0"/>
              <a:t>Housing and Planning Bill</a:t>
            </a:r>
            <a:endParaRPr lang="en-GB" b="1" dirty="0"/>
          </a:p>
        </p:txBody>
      </p:sp>
      <p:sp>
        <p:nvSpPr>
          <p:cNvPr id="3" name="Content Placeholder 2"/>
          <p:cNvSpPr>
            <a:spLocks noGrp="1"/>
          </p:cNvSpPr>
          <p:nvPr>
            <p:ph idx="1"/>
          </p:nvPr>
        </p:nvSpPr>
        <p:spPr>
          <a:xfrm>
            <a:off x="457200" y="1340768"/>
            <a:ext cx="8229600" cy="5184576"/>
          </a:xfrm>
        </p:spPr>
        <p:txBody>
          <a:bodyPr/>
          <a:lstStyle/>
          <a:p>
            <a:pPr>
              <a:buNone/>
            </a:pPr>
            <a:r>
              <a:rPr lang="en-GB" dirty="0" smtClean="0"/>
              <a:t>LGA predicting ‘</a:t>
            </a:r>
            <a:r>
              <a:rPr lang="en-GB" dirty="0" err="1" smtClean="0"/>
              <a:t>unforseen</a:t>
            </a:r>
            <a:r>
              <a:rPr lang="en-GB" dirty="0" smtClean="0"/>
              <a:t> consequences’ from</a:t>
            </a:r>
          </a:p>
          <a:p>
            <a:r>
              <a:rPr lang="en-GB" dirty="0" smtClean="0"/>
              <a:t>extension of Right to Buy to Housing </a:t>
            </a:r>
            <a:r>
              <a:rPr lang="en-GB" dirty="0" err="1" smtClean="0"/>
              <a:t>Assocs</a:t>
            </a:r>
            <a:endParaRPr lang="en-GB" dirty="0" smtClean="0"/>
          </a:p>
          <a:p>
            <a:r>
              <a:rPr lang="en-GB" dirty="0" smtClean="0"/>
              <a:t>20% discount on ‘starter homes’ at £450k</a:t>
            </a:r>
          </a:p>
          <a:p>
            <a:r>
              <a:rPr lang="en-GB" dirty="0" smtClean="0"/>
              <a:t>Pressure on private rented sector and higher Housing Benefit costs</a:t>
            </a:r>
          </a:p>
          <a:p>
            <a:r>
              <a:rPr lang="en-GB" dirty="0" smtClean="0"/>
              <a:t>forced sale of high value LA housing</a:t>
            </a:r>
          </a:p>
          <a:p>
            <a:r>
              <a:rPr lang="en-GB" dirty="0" smtClean="0"/>
              <a:t>Restrictions on LA tenancy strategies</a:t>
            </a:r>
          </a:p>
          <a:p>
            <a:r>
              <a:rPr lang="en-GB" dirty="0" smtClean="0"/>
              <a:t>Competition on processing planning applications</a:t>
            </a:r>
          </a:p>
          <a:p>
            <a:endParaRPr lang="en-GB"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Pangbourne</a:t>
            </a:r>
            <a:r>
              <a:rPr lang="en-GB" dirty="0" smtClean="0"/>
              <a:t> Avenue parking</a:t>
            </a:r>
            <a:endParaRPr lang="en-GB" dirty="0"/>
          </a:p>
        </p:txBody>
      </p:sp>
      <p:sp>
        <p:nvSpPr>
          <p:cNvPr id="3" name="Content Placeholder 2"/>
          <p:cNvSpPr>
            <a:spLocks noGrp="1"/>
          </p:cNvSpPr>
          <p:nvPr>
            <p:ph idx="1"/>
          </p:nvPr>
        </p:nvSpPr>
        <p:spPr>
          <a:xfrm>
            <a:off x="457200" y="1556792"/>
            <a:ext cx="8229600" cy="4896544"/>
          </a:xfrm>
        </p:spPr>
        <p:txBody>
          <a:bodyPr>
            <a:normAutofit/>
          </a:bodyPr>
          <a:lstStyle/>
          <a:p>
            <a:pPr>
              <a:buNone/>
            </a:pPr>
            <a:r>
              <a:rPr lang="en-GB" dirty="0" smtClean="0"/>
              <a:t>RBKC has a policy that all new housing developments in the Borough should be ‘permit-free’.</a:t>
            </a:r>
          </a:p>
          <a:p>
            <a:pPr>
              <a:buNone/>
            </a:pPr>
            <a:endParaRPr lang="en-GB" dirty="0" smtClean="0"/>
          </a:p>
          <a:p>
            <a:pPr>
              <a:buNone/>
            </a:pPr>
            <a:r>
              <a:rPr lang="en-GB" dirty="0" smtClean="0"/>
              <a:t>There has been some confusion over whether this applied to Argyll Place.</a:t>
            </a:r>
          </a:p>
          <a:p>
            <a:pPr>
              <a:buNone/>
            </a:pPr>
            <a:endParaRPr lang="en-GB" dirty="0" smtClean="0"/>
          </a:p>
          <a:p>
            <a:pPr>
              <a:buNone/>
            </a:pPr>
            <a:r>
              <a:rPr lang="en-GB" dirty="0" smtClean="0"/>
              <a:t>There has been pressure on residents spaces in </a:t>
            </a:r>
            <a:r>
              <a:rPr lang="en-GB" dirty="0" err="1" smtClean="0"/>
              <a:t>Pangbourne</a:t>
            </a:r>
            <a:r>
              <a:rPr lang="en-GB" dirty="0" smtClean="0"/>
              <a:t> Avenue on recent months.</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b="1" dirty="0" smtClean="0"/>
              <a:t>Extracts from RBKC  Residents Parking Guide</a:t>
            </a:r>
            <a:endParaRPr lang="en-GB" sz="3200" b="1" dirty="0"/>
          </a:p>
        </p:txBody>
      </p:sp>
      <p:sp>
        <p:nvSpPr>
          <p:cNvPr id="3" name="Content Placeholder 2"/>
          <p:cNvSpPr>
            <a:spLocks noGrp="1"/>
          </p:cNvSpPr>
          <p:nvPr>
            <p:ph idx="1"/>
          </p:nvPr>
        </p:nvSpPr>
        <p:spPr>
          <a:xfrm>
            <a:off x="457200" y="1124744"/>
            <a:ext cx="8229600" cy="5544616"/>
          </a:xfrm>
          <a:solidFill>
            <a:schemeClr val="bg1">
              <a:lumMod val="95000"/>
            </a:schemeClr>
          </a:solidFill>
        </p:spPr>
        <p:txBody>
          <a:bodyPr>
            <a:normAutofit fontScale="92500" lnSpcReduction="10000"/>
          </a:bodyPr>
          <a:lstStyle/>
          <a:p>
            <a:pPr>
              <a:buNone/>
            </a:pPr>
            <a:r>
              <a:rPr lang="en-GB" dirty="0" smtClean="0"/>
              <a:t>You are not eligible for a permit, and any permit issued may be withdrawn, if:</a:t>
            </a:r>
          </a:p>
          <a:p>
            <a:pPr>
              <a:buNone/>
            </a:pPr>
            <a:r>
              <a:rPr lang="en-GB" dirty="0" smtClean="0"/>
              <a:t>• you live in a permit free development (except if you are applying for a motorcycle bay permit)</a:t>
            </a:r>
          </a:p>
          <a:p>
            <a:pPr>
              <a:buNone/>
            </a:pPr>
            <a:endParaRPr lang="en-GB" dirty="0" smtClean="0"/>
          </a:p>
          <a:p>
            <a:pPr>
              <a:buNone/>
            </a:pPr>
            <a:r>
              <a:rPr lang="en-GB" dirty="0" smtClean="0"/>
              <a:t>• if your circumstances change and you are no longer eligible for a residents permit, you must return the permit immediately. If you do not return your permit when you are no longer eligible for it, you will be committing an offence and may be prosecuted and /or be banned from reapplying </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RBKC Construction Code</a:t>
            </a:r>
            <a:endParaRPr lang="en-GB" dirty="0"/>
          </a:p>
        </p:txBody>
      </p:sp>
      <p:sp>
        <p:nvSpPr>
          <p:cNvPr id="3" name="Content Placeholder 2"/>
          <p:cNvSpPr>
            <a:spLocks noGrp="1"/>
          </p:cNvSpPr>
          <p:nvPr>
            <p:ph idx="1"/>
          </p:nvPr>
        </p:nvSpPr>
        <p:spPr>
          <a:xfrm>
            <a:off x="457200" y="1268760"/>
            <a:ext cx="8229600" cy="5328592"/>
          </a:xfrm>
        </p:spPr>
        <p:txBody>
          <a:bodyPr/>
          <a:lstStyle/>
          <a:p>
            <a:pPr>
              <a:buNone/>
            </a:pPr>
            <a:endParaRPr lang="en-GB" dirty="0" smtClean="0"/>
          </a:p>
          <a:p>
            <a:pPr>
              <a:buNone/>
            </a:pPr>
            <a:r>
              <a:rPr lang="en-GB" dirty="0" smtClean="0"/>
              <a:t>The Council has introduced a tougher Code on  building works, from February 11</a:t>
            </a:r>
            <a:r>
              <a:rPr lang="en-GB" baseline="30000" dirty="0" smtClean="0"/>
              <a:t>th</a:t>
            </a:r>
            <a:endParaRPr lang="en-GB" dirty="0" smtClean="0"/>
          </a:p>
          <a:p>
            <a:pPr>
              <a:buNone/>
            </a:pPr>
            <a:r>
              <a:rPr lang="en-GB" dirty="0" smtClean="0"/>
              <a:t>Noisy working not allowed on Saturday mornings (other work still OK)</a:t>
            </a:r>
          </a:p>
          <a:p>
            <a:pPr>
              <a:buNone/>
            </a:pPr>
            <a:r>
              <a:rPr lang="en-GB" dirty="0" smtClean="0"/>
              <a:t>Council will enforce under 1974 Control of Pollution Act</a:t>
            </a:r>
          </a:p>
          <a:p>
            <a:pPr>
              <a:buNone/>
            </a:pPr>
            <a:r>
              <a:rPr lang="en-GB" dirty="0" smtClean="0"/>
              <a:t>020 7361 3002 - Environmental </a:t>
            </a:r>
            <a:r>
              <a:rPr lang="en-GB" dirty="0" err="1" smtClean="0"/>
              <a:t>Healthline</a:t>
            </a:r>
            <a:r>
              <a:rPr lang="en-GB" dirty="0" smtClean="0"/>
              <a:t> </a:t>
            </a:r>
          </a:p>
          <a:p>
            <a:pPr>
              <a:buNone/>
            </a:pPr>
            <a:r>
              <a:rPr lang="en-GB" dirty="0" smtClean="0">
                <a:hlinkClick r:id="rId2"/>
              </a:rPr>
              <a:t>environmentalhealth@rbkc.gov.uk</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lstStyle/>
          <a:p>
            <a:pPr>
              <a:buNone/>
            </a:pPr>
            <a:endParaRPr lang="en-GB" dirty="0" smtClean="0"/>
          </a:p>
          <a:p>
            <a:pPr algn="ctr">
              <a:buNone/>
            </a:pPr>
            <a:r>
              <a:rPr lang="en-GB" sz="4400" dirty="0" smtClean="0"/>
              <a:t>Remember to vote next Thursday</a:t>
            </a:r>
          </a:p>
          <a:p>
            <a:pPr algn="ctr">
              <a:buNone/>
            </a:pPr>
            <a:endParaRPr lang="en-GB" sz="4400" dirty="0" smtClean="0"/>
          </a:p>
          <a:p>
            <a:pPr algn="ctr">
              <a:buNone/>
            </a:pPr>
            <a:r>
              <a:rPr lang="en-GB" sz="4400" dirty="0" smtClean="0"/>
              <a:t>Polling station open 7am to 10pm</a:t>
            </a:r>
          </a:p>
          <a:p>
            <a:pPr algn="ctr">
              <a:buNone/>
            </a:pPr>
            <a:endParaRPr lang="en-GB" sz="4400" dirty="0" smtClean="0"/>
          </a:p>
          <a:p>
            <a:pPr algn="ctr">
              <a:buNone/>
            </a:pPr>
            <a:r>
              <a:rPr lang="en-GB" sz="4400" dirty="0" smtClean="0"/>
              <a:t>Remind friends and neighbours</a:t>
            </a:r>
            <a:endParaRPr lang="en-GB"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t>Agenda for this evening</a:t>
            </a:r>
            <a:endParaRPr lang="en-GB" b="1" dirty="0"/>
          </a:p>
        </p:txBody>
      </p:sp>
      <p:sp>
        <p:nvSpPr>
          <p:cNvPr id="3" name="Content Placeholder 2"/>
          <p:cNvSpPr>
            <a:spLocks noGrp="1"/>
          </p:cNvSpPr>
          <p:nvPr>
            <p:ph idx="1"/>
          </p:nvPr>
        </p:nvSpPr>
        <p:spPr>
          <a:xfrm>
            <a:off x="457200" y="1196752"/>
            <a:ext cx="8229600" cy="5328592"/>
          </a:xfrm>
        </p:spPr>
        <p:txBody>
          <a:bodyPr>
            <a:noAutofit/>
          </a:bodyPr>
          <a:lstStyle/>
          <a:p>
            <a:pPr>
              <a:buNone/>
            </a:pPr>
            <a:r>
              <a:rPr lang="en-GB" sz="2800" dirty="0" smtClean="0"/>
              <a:t>1. Update on local crime from PC Dan </a:t>
            </a:r>
            <a:r>
              <a:rPr lang="en-GB" sz="2800" dirty="0" err="1" smtClean="0"/>
              <a:t>Beall</a:t>
            </a:r>
            <a:endParaRPr lang="en-GB" sz="2800" dirty="0" smtClean="0"/>
          </a:p>
          <a:p>
            <a:pPr>
              <a:buNone/>
            </a:pPr>
            <a:r>
              <a:rPr lang="en-GB" sz="2800" dirty="0" smtClean="0"/>
              <a:t>2. Referendum on the </a:t>
            </a:r>
            <a:r>
              <a:rPr lang="en-GB" sz="2800" dirty="0" err="1" smtClean="0"/>
              <a:t>StQW</a:t>
            </a:r>
            <a:r>
              <a:rPr lang="en-GB" sz="2800" dirty="0" smtClean="0"/>
              <a:t> Draft Plan on February 25th - update on the legal challenge</a:t>
            </a:r>
          </a:p>
          <a:p>
            <a:pPr>
              <a:buNone/>
            </a:pPr>
            <a:r>
              <a:rPr lang="en-GB" sz="2800" dirty="0" smtClean="0"/>
              <a:t>3. OPDC consultation on Local Plan for Old Oak and Park Royal - feedback from first few consultation sessions</a:t>
            </a:r>
          </a:p>
          <a:p>
            <a:pPr>
              <a:buNone/>
            </a:pPr>
            <a:r>
              <a:rPr lang="en-GB" sz="2800" dirty="0" smtClean="0"/>
              <a:t>4. Implications for our area of the Housing and Planning Bill</a:t>
            </a:r>
          </a:p>
          <a:p>
            <a:pPr>
              <a:buNone/>
            </a:pPr>
            <a:r>
              <a:rPr lang="en-GB" sz="2800" dirty="0" smtClean="0"/>
              <a:t>5. Residents parking in </a:t>
            </a:r>
            <a:r>
              <a:rPr lang="en-GB" sz="2800" dirty="0" err="1" smtClean="0"/>
              <a:t>Pangbourne</a:t>
            </a:r>
            <a:r>
              <a:rPr lang="en-GB" sz="2800" dirty="0" smtClean="0"/>
              <a:t> Avenue - impact of Argyll Place development</a:t>
            </a:r>
          </a:p>
          <a:p>
            <a:pPr>
              <a:buNone/>
            </a:pPr>
            <a:r>
              <a:rPr lang="en-GB" sz="2800" dirty="0" smtClean="0"/>
              <a:t>6. Any other business (new RBKC Construction Code)</a:t>
            </a:r>
          </a:p>
          <a:p>
            <a:pPr>
              <a:buNone/>
            </a:pPr>
            <a:endParaRPr lang="en-GB"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err="1" smtClean="0"/>
              <a:t>StQW</a:t>
            </a:r>
            <a:r>
              <a:rPr lang="en-GB" b="1" dirty="0" smtClean="0"/>
              <a:t> referendum</a:t>
            </a:r>
            <a:endParaRPr lang="en-GB" b="1" dirty="0"/>
          </a:p>
        </p:txBody>
      </p:sp>
      <p:sp>
        <p:nvSpPr>
          <p:cNvPr id="3" name="Content Placeholder 2"/>
          <p:cNvSpPr>
            <a:spLocks noGrp="1"/>
          </p:cNvSpPr>
          <p:nvPr>
            <p:ph idx="1"/>
          </p:nvPr>
        </p:nvSpPr>
        <p:spPr>
          <a:xfrm>
            <a:off x="457200" y="1196752"/>
            <a:ext cx="8229600" cy="5328592"/>
          </a:xfrm>
        </p:spPr>
        <p:txBody>
          <a:bodyPr>
            <a:normAutofit fontScale="92500"/>
          </a:bodyPr>
          <a:lstStyle/>
          <a:p>
            <a:pPr>
              <a:buNone/>
            </a:pPr>
            <a:r>
              <a:rPr lang="en-GB" dirty="0" smtClean="0"/>
              <a:t>The electorate for this referendum has been worked out by RBKC as 2,282 electors</a:t>
            </a:r>
          </a:p>
          <a:p>
            <a:pPr>
              <a:buNone/>
            </a:pPr>
            <a:r>
              <a:rPr lang="en-GB" dirty="0" smtClean="0"/>
              <a:t>A 20% turnout would be 456 voters</a:t>
            </a:r>
          </a:p>
          <a:p>
            <a:pPr>
              <a:buNone/>
            </a:pPr>
            <a:r>
              <a:rPr lang="en-GB" dirty="0" smtClean="0"/>
              <a:t>Local election turnout in </a:t>
            </a:r>
            <a:r>
              <a:rPr lang="en-GB" dirty="0" err="1" smtClean="0"/>
              <a:t>Dalgarno</a:t>
            </a:r>
            <a:r>
              <a:rPr lang="en-GB" dirty="0" smtClean="0"/>
              <a:t> and St Helens was 34% at 2014 election </a:t>
            </a:r>
          </a:p>
          <a:p>
            <a:pPr>
              <a:buNone/>
            </a:pPr>
            <a:r>
              <a:rPr lang="en-GB" dirty="0" smtClean="0"/>
              <a:t>A simple majority ‘Yes’ vote is all that is needed for the </a:t>
            </a:r>
            <a:r>
              <a:rPr lang="en-GB" dirty="0" err="1" smtClean="0"/>
              <a:t>StQW</a:t>
            </a:r>
            <a:r>
              <a:rPr lang="en-GB" dirty="0" smtClean="0"/>
              <a:t> Draft Plan to be adopted</a:t>
            </a:r>
          </a:p>
          <a:p>
            <a:pPr>
              <a:buNone/>
            </a:pPr>
            <a:r>
              <a:rPr lang="en-GB" dirty="0" smtClean="0"/>
              <a:t>But with a legal challenge pending we need to maximise the turnout – remind your neighbours</a:t>
            </a:r>
          </a:p>
          <a:p>
            <a:pPr>
              <a:buNone/>
            </a:pPr>
            <a:r>
              <a:rPr lang="en-GB" dirty="0" smtClean="0"/>
              <a:t>Reminder emails and flyers.  Posters on the day?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b="1" dirty="0" smtClean="0"/>
              <a:t>The legal challenge to the </a:t>
            </a:r>
            <a:r>
              <a:rPr lang="en-GB" b="1" dirty="0" err="1" smtClean="0"/>
              <a:t>StQW</a:t>
            </a:r>
            <a:r>
              <a:rPr lang="en-GB" b="1" dirty="0" smtClean="0"/>
              <a:t> Plan</a:t>
            </a:r>
            <a:endParaRPr lang="en-GB" b="1" dirty="0"/>
          </a:p>
        </p:txBody>
      </p:sp>
      <p:sp>
        <p:nvSpPr>
          <p:cNvPr id="3" name="Content Placeholder 2"/>
          <p:cNvSpPr>
            <a:spLocks noGrp="1"/>
          </p:cNvSpPr>
          <p:nvPr>
            <p:ph idx="1"/>
          </p:nvPr>
        </p:nvSpPr>
        <p:spPr>
          <a:xfrm>
            <a:off x="457200" y="1340768"/>
            <a:ext cx="8229600" cy="5184576"/>
          </a:xfrm>
        </p:spPr>
        <p:txBody>
          <a:bodyPr>
            <a:normAutofit lnSpcReduction="10000"/>
          </a:bodyPr>
          <a:lstStyle/>
          <a:p>
            <a:r>
              <a:rPr lang="en-GB" dirty="0" smtClean="0"/>
              <a:t>A judicial review application from the </a:t>
            </a:r>
            <a:r>
              <a:rPr lang="en-GB" dirty="0" err="1" smtClean="0"/>
              <a:t>Legards</a:t>
            </a:r>
            <a:endParaRPr lang="en-GB" dirty="0" smtClean="0"/>
          </a:p>
          <a:p>
            <a:r>
              <a:rPr lang="en-GB" dirty="0" smtClean="0"/>
              <a:t>Challenges the Council’s decision to advance the </a:t>
            </a:r>
            <a:r>
              <a:rPr lang="en-GB" dirty="0" err="1" smtClean="0"/>
              <a:t>StQW</a:t>
            </a:r>
            <a:r>
              <a:rPr lang="en-GB" dirty="0" smtClean="0"/>
              <a:t> Draft Plan to a referendum</a:t>
            </a:r>
          </a:p>
          <a:p>
            <a:r>
              <a:rPr lang="en-GB" dirty="0" smtClean="0"/>
              <a:t>Asks the High Court to quash this decision</a:t>
            </a:r>
          </a:p>
          <a:p>
            <a:r>
              <a:rPr lang="en-GB" dirty="0" smtClean="0"/>
              <a:t>‘Grounds’ for the challenge relate to the 3 criteria for Local Green Space designation</a:t>
            </a:r>
          </a:p>
          <a:p>
            <a:r>
              <a:rPr lang="en-GB" dirty="0" smtClean="0"/>
              <a:t>Claims that the examiner and Council did not give enough consideration to Criterion 1</a:t>
            </a:r>
          </a:p>
          <a:p>
            <a:r>
              <a:rPr lang="en-GB" dirty="0" smtClean="0"/>
              <a:t>Questions whether Nursery Lane ‘serves’ the</a:t>
            </a:r>
          </a:p>
          <a:p>
            <a:pPr>
              <a:buNone/>
            </a:pPr>
            <a:r>
              <a:rPr lang="en-GB" dirty="0" smtClean="0"/>
              <a:t>local community, given no public access.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t>Old Oak and Park Royal Local Plan</a:t>
            </a:r>
            <a:endParaRPr lang="en-GB" b="1" dirty="0"/>
          </a:p>
        </p:txBody>
      </p:sp>
      <p:sp>
        <p:nvSpPr>
          <p:cNvPr id="3" name="Content Placeholder 2"/>
          <p:cNvSpPr>
            <a:spLocks noGrp="1"/>
          </p:cNvSpPr>
          <p:nvPr>
            <p:ph idx="1"/>
          </p:nvPr>
        </p:nvSpPr>
        <p:spPr>
          <a:xfrm>
            <a:off x="457200" y="1196752"/>
            <a:ext cx="8229600" cy="5328592"/>
          </a:xfrm>
        </p:spPr>
        <p:txBody>
          <a:bodyPr/>
          <a:lstStyle/>
          <a:p>
            <a:r>
              <a:rPr lang="en-GB" dirty="0" smtClean="0"/>
              <a:t>OPDC consultation sessions in progress</a:t>
            </a:r>
          </a:p>
          <a:p>
            <a:r>
              <a:rPr lang="en-GB" dirty="0" smtClean="0"/>
              <a:t>Not well attended</a:t>
            </a:r>
          </a:p>
          <a:p>
            <a:r>
              <a:rPr lang="en-GB" dirty="0" smtClean="0"/>
              <a:t>Discussion on boundaries of ‘places’ (e.g. Old Oak West’) and hard boundary between ‘strategic industry’ and residential zones</a:t>
            </a:r>
          </a:p>
          <a:p>
            <a:r>
              <a:rPr lang="en-GB" dirty="0" smtClean="0"/>
              <a:t>Risk of ‘fringe areas’ being forgotten</a:t>
            </a:r>
          </a:p>
          <a:p>
            <a:pPr>
              <a:buNone/>
            </a:pPr>
            <a:endParaRPr lang="en-GB" dirty="0" smtClean="0"/>
          </a:p>
          <a:p>
            <a:r>
              <a:rPr lang="en-GB" dirty="0" err="1" smtClean="0"/>
              <a:t>Cargiant</a:t>
            </a:r>
            <a:r>
              <a:rPr lang="en-GB" dirty="0" smtClean="0"/>
              <a:t> have also consulted on their latest plans – see at www.</a:t>
            </a:r>
            <a:r>
              <a:rPr lang="en-GB" b="1" dirty="0" smtClean="0"/>
              <a:t>oldoakpark</a:t>
            </a:r>
            <a:r>
              <a:rPr lang="en-GB" dirty="0" smtClean="0"/>
              <a:t>.co.uk</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046" y="0"/>
            <a:ext cx="9220046" cy="6165304"/>
          </a:xfrm>
          <a:prstGeom prst="rect">
            <a:avLst/>
          </a:prstGeom>
          <a:noFill/>
          <a:ln w="9525">
            <a:noFill/>
            <a:miter lim="800000"/>
            <a:headEnd/>
            <a:tailEnd/>
          </a:ln>
        </p:spPr>
      </p:pic>
      <p:sp>
        <p:nvSpPr>
          <p:cNvPr id="5" name="TextBox 4"/>
          <p:cNvSpPr txBox="1"/>
          <p:nvPr/>
        </p:nvSpPr>
        <p:spPr>
          <a:xfrm>
            <a:off x="2843808" y="6309320"/>
            <a:ext cx="3456384" cy="369332"/>
          </a:xfrm>
          <a:prstGeom prst="rect">
            <a:avLst/>
          </a:prstGeom>
          <a:noFill/>
        </p:spPr>
        <p:txBody>
          <a:bodyPr wrap="square" rtlCol="0">
            <a:spAutoFit/>
          </a:bodyPr>
          <a:lstStyle/>
          <a:p>
            <a:r>
              <a:rPr lang="en-GB" dirty="0" smtClean="0"/>
              <a:t>   Image from OPDC Local Plan</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1615" y="0"/>
            <a:ext cx="9155615" cy="6309320"/>
          </a:xfrm>
          <a:prstGeom prst="rect">
            <a:avLst/>
          </a:prstGeom>
          <a:noFill/>
          <a:ln w="9525">
            <a:noFill/>
            <a:miter lim="800000"/>
            <a:headEnd/>
            <a:tailEnd/>
          </a:ln>
        </p:spPr>
      </p:pic>
      <p:sp>
        <p:nvSpPr>
          <p:cNvPr id="5" name="TextBox 4"/>
          <p:cNvSpPr txBox="1"/>
          <p:nvPr/>
        </p:nvSpPr>
        <p:spPr>
          <a:xfrm>
            <a:off x="2771800" y="6381328"/>
            <a:ext cx="4104456" cy="369332"/>
          </a:xfrm>
          <a:prstGeom prst="rect">
            <a:avLst/>
          </a:prstGeom>
          <a:noFill/>
        </p:spPr>
        <p:txBody>
          <a:bodyPr wrap="square" rtlCol="0">
            <a:spAutoFit/>
          </a:bodyPr>
          <a:lstStyle/>
          <a:p>
            <a:r>
              <a:rPr lang="en-GB" dirty="0" smtClean="0"/>
              <a:t>             Phasing of housing delivery</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08932" y="332656"/>
            <a:ext cx="8655556" cy="5688632"/>
          </a:xfrm>
          <a:prstGeom prst="rect">
            <a:avLst/>
          </a:prstGeom>
          <a:noFill/>
          <a:ln w="9525">
            <a:noFill/>
            <a:miter lim="800000"/>
            <a:headEnd/>
            <a:tailEnd/>
          </a:ln>
        </p:spPr>
      </p:pic>
      <p:sp>
        <p:nvSpPr>
          <p:cNvPr id="5" name="TextBox 4"/>
          <p:cNvSpPr txBox="1"/>
          <p:nvPr/>
        </p:nvSpPr>
        <p:spPr>
          <a:xfrm>
            <a:off x="2339752" y="6165304"/>
            <a:ext cx="4248472" cy="369332"/>
          </a:xfrm>
          <a:prstGeom prst="rect">
            <a:avLst/>
          </a:prstGeom>
          <a:noFill/>
        </p:spPr>
        <p:txBody>
          <a:bodyPr wrap="square" rtlCol="0">
            <a:spAutoFit/>
          </a:bodyPr>
          <a:lstStyle/>
          <a:p>
            <a:r>
              <a:rPr lang="en-GB" dirty="0" smtClean="0"/>
              <a:t>                 Car Giant </a:t>
            </a:r>
            <a:r>
              <a:rPr lang="en-GB" dirty="0" err="1" smtClean="0"/>
              <a:t>masterplan</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4" y="261951"/>
            <a:ext cx="8228467" cy="6031727"/>
          </a:xfrm>
          <a:prstGeom prst="rect">
            <a:avLst/>
          </a:prstGeom>
          <a:noFill/>
          <a:ln w="9525">
            <a:noFill/>
            <a:miter lim="800000"/>
            <a:headEnd/>
            <a:tailEnd/>
          </a:ln>
        </p:spPr>
      </p:pic>
      <p:sp>
        <p:nvSpPr>
          <p:cNvPr id="5" name="TextBox 4"/>
          <p:cNvSpPr txBox="1"/>
          <p:nvPr/>
        </p:nvSpPr>
        <p:spPr>
          <a:xfrm>
            <a:off x="2555776" y="6381328"/>
            <a:ext cx="4248472" cy="369332"/>
          </a:xfrm>
          <a:prstGeom prst="rect">
            <a:avLst/>
          </a:prstGeom>
          <a:noFill/>
        </p:spPr>
        <p:txBody>
          <a:bodyPr wrap="square" rtlCol="0">
            <a:spAutoFit/>
          </a:bodyPr>
          <a:lstStyle/>
          <a:p>
            <a:r>
              <a:rPr lang="en-GB" dirty="0" smtClean="0"/>
              <a:t>            Proposed Central Square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621</Words>
  <Application>Microsoft Office PowerPoint</Application>
  <PresentationFormat>On-screen Show (4:3)</PresentationFormat>
  <Paragraphs>70</Paragraphs>
  <Slides>16</Slides>
  <Notes>0</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StQW Neighbourhood Forum and St Helens Residents Association</vt:lpstr>
      <vt:lpstr>Agenda for this evening</vt:lpstr>
      <vt:lpstr>StQW referendum</vt:lpstr>
      <vt:lpstr>The legal challenge to the StQW Plan</vt:lpstr>
      <vt:lpstr>Old Oak and Park Royal Local Plan</vt:lpstr>
      <vt:lpstr>Slide 6</vt:lpstr>
      <vt:lpstr>Slide 7</vt:lpstr>
      <vt:lpstr>Slide 8</vt:lpstr>
      <vt:lpstr>Slide 9</vt:lpstr>
      <vt:lpstr>Slide 10</vt:lpstr>
      <vt:lpstr>Slide 11</vt:lpstr>
      <vt:lpstr>Housing and Planning Bill</vt:lpstr>
      <vt:lpstr>Pangbourne Avenue parking</vt:lpstr>
      <vt:lpstr>Extracts from RBKC  Residents Parking Guide</vt:lpstr>
      <vt:lpstr>RBKC Construction Code</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StQW/SHRA open meeting</dc:title>
  <dc:creator>Henry</dc:creator>
  <cp:lastModifiedBy>Henry</cp:lastModifiedBy>
  <cp:revision>222</cp:revision>
  <dcterms:created xsi:type="dcterms:W3CDTF">2016-02-12T08:30:29Z</dcterms:created>
  <dcterms:modified xsi:type="dcterms:W3CDTF">2016-02-18T12:04:19Z</dcterms:modified>
</cp:coreProperties>
</file>